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70" r:id="rId2"/>
    <p:sldId id="258" r:id="rId3"/>
    <p:sldId id="280" r:id="rId4"/>
    <p:sldId id="281" r:id="rId5"/>
    <p:sldId id="262" r:id="rId6"/>
    <p:sldId id="263" r:id="rId7"/>
    <p:sldId id="264" r:id="rId8"/>
    <p:sldId id="275" r:id="rId9"/>
    <p:sldId id="276" r:id="rId10"/>
    <p:sldId id="277" r:id="rId11"/>
    <p:sldId id="278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1" r:id="rId23"/>
    <p:sldId id="272" r:id="rId24"/>
    <p:sldId id="274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CCB1-4E6C-4082-AA28-C2EF869272FD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A604-B4D7-433D-A638-A77DC7247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4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A3E432-6814-4B43-B3E3-BFDEA81CDA8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PC\Desktop\&#1055;&#1088;&#1077;&#1079;&#1077;&#1085;&#1090;&#1072;&#1094;&#1080;&#1103;%2012%20&#1075;&#1088;&#1091;&#1087;&#1087;&#1072;\&#1041;&#1072;&#1088;&#1073;&#1072;&#1088;&#1080;&#1082;&#1080;_-_&#1041;&#1072;&#1088;&#1073;&#1072;&#1088;&#1080;&#1082;&#1080;_%5b&#1095;&#1090;&#1086;_&#1090;&#1072;&#1082;&#1086;&#1077;_&#1076;&#1086;&#1073;&#1088;&#1086;&#1090;&#1072;%5d_(-).mp3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SUS\Рабочий стол\Картинки\Рамочки\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3068960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А Д А П Т А Ц И Я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Д Е Т Е Й   Р А Н Н Е Г О  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В О З Р А С Т А  В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istral" pitchFamily="66" charset="0"/>
              </a:rPr>
              <a:t>Д Е Т С К О М   С А Д У</a:t>
            </a:r>
            <a:endParaRPr lang="ru-RU" sz="360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Филиал «Детский сад «Почемучки» МБДОУ детского сада № 19 г. Пензы</a:t>
            </a:r>
          </a:p>
        </p:txBody>
      </p:sp>
      <p:pic>
        <p:nvPicPr>
          <p:cNvPr id="6" name="Рисунок 5" descr="DSCN2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7296">
            <a:off x="1712259" y="1256994"/>
            <a:ext cx="2722808" cy="166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2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88848">
            <a:off x="5470021" y="1431307"/>
            <a:ext cx="2341887" cy="179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8336" y="6027003"/>
            <a:ext cx="394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Подготовила:  заместитель заведующего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Сергеева Александра Владимировна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13" y="4437112"/>
            <a:ext cx="5891915" cy="257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332656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Участники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роцесса адаптации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179512" y="1286763"/>
            <a:ext cx="3528392" cy="201622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СЕМЬЯ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-РОДИТЕЛИ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ДЕДУШКИ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БАБУШКИ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-БРАТЬЯ И СЕСТРЫ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САМ РЕБЕНОК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240560" y="1124744"/>
            <a:ext cx="4896544" cy="345638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ОБРАЗОВАТЕЛЬНОЕ УЧРЕЖДЕНИЕ: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-ВОСПИТАТЕЛЬ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ПОМ. ВОСПИТАТЕЛЯ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-СТАРШИЙ ВОСПИТАТЕЛЬ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ЗАВЕДУЮЩИЙ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3298676"/>
            <a:ext cx="4499992" cy="299695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ВОСПИТАННИКИ СРАШИХ ГРУПП: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СТАРШИЕ БРАТЬЯ И СЕСТРЫ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 ДЕТИ СТАРШЕГО ДОШКОЛЬНОГО ВОЗРАСТА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2915.jpg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960878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N2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3190" y="4077072"/>
            <a:ext cx="186967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7822" y="764704"/>
            <a:ext cx="7997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Общая  задача  воспитателей и  родителей-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268760"/>
            <a:ext cx="513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помочь ребенку по возможности безболезненно войти в жизнь детского сада.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132856"/>
            <a:ext cx="273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ДЛЯ  ЭТОГО  НУЖНО:</a:t>
            </a:r>
            <a:endParaRPr lang="ru-R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2857496"/>
            <a:ext cx="4885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- знание возрастных и индивидуальных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особенностей, возможностей детей;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653136"/>
            <a:ext cx="47525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- подготовительная работа в семье;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-</a:t>
            </a:r>
            <a:r>
              <a:rPr lang="ru-RU" sz="2000" dirty="0" smtClean="0">
                <a:solidFill>
                  <a:srgbClr val="00B050"/>
                </a:solidFill>
              </a:rPr>
              <a:t>выработка единых требований к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поведению ребенка, согласование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воздействий на него дома и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 детском саду.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N3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052736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49685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  ВЛИЯЮЩИЕ  НА ХАРАКТЕР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ПРИВЫКАНИЯ  РЕБЕНКА  К УСЛОВИЯМ  ДОШКОЛЬНОГО УЧРЕЖДЕНИЯ:</a:t>
            </a:r>
            <a:endParaRPr lang="ru-RU" sz="2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06845">
            <a:off x="4258295" y="4202416"/>
            <a:ext cx="444134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ВОЗРАСТ  РЕБЕНКА,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СОСТОЯНИЕ  ЗДОРОВЬЯ,</a:t>
            </a:r>
          </a:p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СФОРМИРОВАННОСТЬ  ОПЫТА ОБЩЕНИЯ,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СТЕПЕНЬ  РОДИТЕЛЬСКОЙ  ОПЕКИ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ДОБРОЕ УТРО, МАЛЫШ!</a:t>
            </a:r>
            <a:endParaRPr lang="ru-RU" sz="2800" dirty="0">
              <a:effectLst/>
            </a:endParaRPr>
          </a:p>
        </p:txBody>
      </p:sp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572500" cy="5357813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Лучшее пробуждение ребенка – самостоятельное;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ребенка будят  в фазе глубокого сна, то он просыпается не сразу, тяжело, часто капризничает, бывает вял и пассивен;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Разбудите малыша на 10 минут пораньше, позвольте ему немного понежиться в постели до полного пробуждения;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Надевайте в садик только ту одежду, в которой ребенок сможет чувствовать себя раскованно и свободно;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Одежда должна быть простой,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ребенок мог самостоятельно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снимать и надевать ее.</a:t>
            </a:r>
          </a:p>
          <a:p>
            <a:pPr marR="0" eaLnBrk="1" hangingPunct="1">
              <a:lnSpc>
                <a:spcPct val="90000"/>
              </a:lnSpc>
            </a:pPr>
            <a:endParaRPr lang="ru-RU" sz="2200" dirty="0" smtClean="0"/>
          </a:p>
        </p:txBody>
      </p:sp>
      <p:pic>
        <p:nvPicPr>
          <p:cNvPr id="9219" name="Picture 1" descr="D:\Работа в саду\детский сад для распечатки\детский сад\4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3857079"/>
            <a:ext cx="3551436" cy="26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ТЫ УЖЕ БОЛЬШОЙ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   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285875"/>
            <a:ext cx="8572500" cy="5357813"/>
          </a:xfrm>
        </p:spPr>
        <p:txBody>
          <a:bodyPr>
            <a:normAutofit fontScale="92500" lnSpcReduction="10000"/>
          </a:bodyPr>
          <a:lstStyle/>
          <a:p>
            <a:pPr marR="0" algn="l" eaLnBrk="1" hangingPunct="1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Старайтесь, чтобы малыш умывался, одевался, засыпал и аккуратно ел за общим столом, пользовался  ложкой, пил из чашки. </a:t>
            </a:r>
          </a:p>
          <a:p>
            <a:pPr marR="0" algn="l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 лучше эти навыки развиты, </a:t>
            </a:r>
          </a:p>
          <a:p>
            <a:pPr marR="0"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 меньший эмоциональный и</a:t>
            </a:r>
          </a:p>
          <a:p>
            <a:pPr marR="0"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физический дискомфорт  ребенок </a:t>
            </a:r>
          </a:p>
          <a:p>
            <a:pPr marR="0"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испытывает вдали от мамы в незнакомом коллективе.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857620" y="2857496"/>
            <a:ext cx="714380" cy="7858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DSCN3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57430"/>
            <a:ext cx="3106738" cy="27146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714356"/>
            <a:ext cx="8501154" cy="1571636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Но!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 хорошо ни был малыш подготовлен к детскому садику, на первых порах ему будет трудно. В этот период нужно максимально бережно относиться к малышу. </a:t>
            </a: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428875"/>
            <a:ext cx="8215313" cy="3571875"/>
          </a:xfrm>
        </p:spPr>
        <p:txBody>
          <a:bodyPr>
            <a:normAutofit fontScale="92500" lnSpcReduction="20000"/>
          </a:bodyPr>
          <a:lstStyle/>
          <a:p>
            <a:pPr marR="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Особое внимание обратите на организацию полноценного отдыха ребенка;</a:t>
            </a:r>
          </a:p>
          <a:p>
            <a:pPr marR="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Не стоит водить его в гости, поздно возвращаться домой, принимать у себя друзей; </a:t>
            </a:r>
          </a:p>
          <a:p>
            <a:pPr marR="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Если по возвращении домой из садика ребенок часто засыпает раньше обычного, но при этом не просыпается рано              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ему необходимо больше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отдыхать для восстановления сил. </a:t>
            </a:r>
          </a:p>
          <a:p>
            <a:pPr marR="0" eaLnBrk="1" hangingPunct="1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500063" y="5072063"/>
            <a:ext cx="928687" cy="571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01122" cy="450059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РЕБЕНКА К ДЕТСКОМУ САДУ: </a:t>
            </a:r>
            <a:r>
              <a:rPr lang="ru-RU" sz="28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НИКАКОЙ ДОПОЛНИТЕЛЬНОЙ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НАГРУЗКИ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детском саду ребенок расходует много энергии,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эмоциональной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так и физической.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уже достаточно новых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впечатлений. </a:t>
            </a:r>
            <a:r>
              <a:rPr lang="ru-RU" b="0" dirty="0">
                <a:solidFill>
                  <a:schemeClr val="tx1"/>
                </a:solidFill>
                <a:effectLst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endParaRPr lang="ru-RU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05317"/>
            <a:ext cx="4572009" cy="338023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7153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Отложите на время все нововведения: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 подходящий момент, чтобы менять няню;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Делать в квартире ремонт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родителей состоит в том, чтобы создать дома спокойную обстановку: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Побудьте с ним вдвоем;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Поиграйте или почитайте вместе;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 спешите домой после садика;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Погуляйте на детской площадке или просто побродите, сопровождая прогулку веселой беседой;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Обсудите прошедший день;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Выслушайте ребенка, ответьте на все вопросы и поддержите, если произошла малейшая неприятность.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572560" cy="9286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ПУГАЙТЕ САДИКОМ</a:t>
            </a:r>
            <a:endParaRPr lang="ru-RU" sz="2800" dirty="0">
              <a:effectLst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500188"/>
            <a:ext cx="8358187" cy="5000625"/>
          </a:xfrm>
        </p:spPr>
        <p:txBody>
          <a:bodyPr>
            <a:normAutofit fontScale="85000" lnSpcReduction="10000"/>
          </a:bodyPr>
          <a:lstStyle/>
          <a:p>
            <a:pPr marR="0" algn="l" eaLnBrk="1" hangingPunct="1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кроха возбужден и неуправляем, не пытайтесь приструнить его фразами типа: «Если ты не успокоишься, отведу тебя обратно в детский садик!» 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формируйте образ детского сада как места, которым наказывают;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Будьте терпеливы, проявляйте понимание и проницательность. </a:t>
            </a:r>
          </a:p>
          <a:p>
            <a:pPr marR="0"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очень скоро детский сад превратится для малыша в уютный, хорошо знакомый и привычный мир!</a:t>
            </a:r>
          </a:p>
          <a:p>
            <a:pPr marR="0" eaLnBrk="1" hangingPunct="1"/>
            <a:r>
              <a:rPr lang="ru-RU" sz="2400" dirty="0" smtClean="0"/>
              <a:t> </a:t>
            </a:r>
          </a:p>
          <a:p>
            <a:pPr marR="0" eaLnBrk="1" hangingPunct="1"/>
            <a:endParaRPr lang="ru-RU" sz="2400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24109"/>
            <a:ext cx="2421153" cy="3717032"/>
          </a:xfrm>
          <a:prstGeom prst="rect">
            <a:avLst/>
          </a:prstGeom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57188" y="-99059"/>
            <a:ext cx="878681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Признаки успешной адаптации к детскому саду:</a:t>
            </a: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Нормальный сон. Засыпает как обычно, по ночам не просыпается, не плачет, не просыпается во сне;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Хороший аппетит;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Нормальное поведение. Дома ведет себя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обычно – не цепляется за маму,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бегает, не капризничает;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Нормальное настроение;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 просыпается по утрам;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желание идти в детский сад.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24283" y="680789"/>
            <a:ext cx="65527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Адаптация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от лат. «приспособляю» - это процесс приспособления организма к новым условиям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70" y="3361639"/>
            <a:ext cx="4427985" cy="327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8" y="260648"/>
            <a:ext cx="1906531" cy="2711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0" y="2514582"/>
            <a:ext cx="2456197" cy="248393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85750" y="-109538"/>
            <a:ext cx="85725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Признаки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дизадаптации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детскому саду: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сна. Плохо засыпает, часто просыпается по ночам, разговаривает во сне, много ворочается, чаще встает по ночам на горшок;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аппетита. Отказывается от еды, есть мало, жалуется на боли в животе;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вялости, капризности;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агрессивности, часто меняется настроение;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стал чаще болеть.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10" y="3812922"/>
            <a:ext cx="2146852" cy="305384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313" y="-184784"/>
            <a:ext cx="892968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Факторы, мешающие адаптации ребенка к детскому саду: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Слишком сильная зависимость ребенка от мамы;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Чрезмерная тревожность родителей;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Нежелание взрослых давать самостоятельность малышу;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ребенка в духе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вседозволенности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Болезненность малыша;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в доме адекватного </a:t>
            </a:r>
          </a:p>
          <a:p>
            <a:pPr eaLnBrk="0" hangingPunct="0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малышу режима дня.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76984"/>
            <a:ext cx="2474694" cy="353242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7166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родителей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0892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N2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286124"/>
            <a:ext cx="2664897" cy="260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928670"/>
            <a:ext cx="5000660" cy="629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Утренний прием: Придумайте и используйте каждый день систему прощальных знаков 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(воздушный поцелуй, поглаживание,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прощание рукой, мизинчиками и др.).</a:t>
            </a:r>
          </a:p>
          <a:p>
            <a:pPr lvl="0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важно!  Уходите 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быстро, не задерживайтесь,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оборачивайтесь -  так малышу 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проще отпустить Вас. Не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бойтесь разлуки с ребенком, тогда и 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легче будет ее  переносить.</a:t>
            </a:r>
          </a:p>
          <a:p>
            <a:pPr lvl="0"/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прощания демонстрируйте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хорошее настроение, чувствуйте себя 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уверенно, общайтесь с ребенком только  </a:t>
            </a:r>
          </a:p>
          <a:p>
            <a:pPr lvl="0"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доброжелательным тоном.</a:t>
            </a:r>
          </a:p>
          <a:p>
            <a:pPr lvl="0"/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7166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РЕКОМЕНДАЦИЯ РОДИТЕЛЯМ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0892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N2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307839" cy="252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1071546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000108"/>
            <a:ext cx="50720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детский сад приводите ребенка при условии, что он здоров.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Здоровье ребенка поддерживайте,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закаливайте.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Одевайте ребенка по погоде,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в такую одежду с которой он 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может справиться сам.</a:t>
            </a:r>
            <a:endParaRPr lang="ru-RU" sz="2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Подготовьте сменное белье и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одежду, продумайте  маркировку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одежде.</a:t>
            </a:r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Выстраивайте  конструктивные 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отношения с воспитателями и 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жизни малыша принимайте 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7166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РЕКОМЕНДАЦИЯ РОДИТЕЛЯМ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0892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N2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900" y="2276872"/>
            <a:ext cx="3307839" cy="252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1071546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задерживайтесь, старайтесь приходить вовремя за своим ребенком.</a:t>
            </a:r>
          </a:p>
          <a:p>
            <a:pPr lvl="0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После детского сада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погуляйте с ребенком на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площадке, в парке,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похвалите его за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проведенный день: «Молодец!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Ты хорошо ведешь себя,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горжусь тобой».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Демонстрируйте свою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заботу и любовь.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SUS\Рабочий стол\Картинки\Рамочки\rusmultframe00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0851" y="0"/>
            <a:ext cx="927485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38626" y="908720"/>
            <a:ext cx="2062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 О М Н И Т Е, </a:t>
            </a:r>
            <a:endParaRPr lang="ru-RU" sz="20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что на привыкание малыша к детскому саду  может</a:t>
            </a:r>
          </a:p>
          <a:p>
            <a:pPr algn="ctr"/>
            <a:r>
              <a:rPr lang="ru-RU" dirty="0" smtClean="0"/>
              <a:t>потребоваться до полугода времени , поэтому</a:t>
            </a:r>
          </a:p>
          <a:p>
            <a:pPr algn="ctr"/>
            <a:r>
              <a:rPr lang="ru-RU" dirty="0" smtClean="0"/>
              <a:t>тщательно рассчитывайте свои силы, возможности </a:t>
            </a:r>
          </a:p>
          <a:p>
            <a:pPr algn="ctr"/>
            <a:r>
              <a:rPr lang="ru-RU" dirty="0" smtClean="0"/>
              <a:t>и планы. Лучше, если на этот период у семьи будет</a:t>
            </a:r>
          </a:p>
          <a:p>
            <a:pPr algn="ctr"/>
            <a:r>
              <a:rPr lang="ru-RU" dirty="0" smtClean="0"/>
              <a:t>возможность «подстроиться» под особенности </a:t>
            </a:r>
          </a:p>
          <a:p>
            <a:pPr algn="ctr"/>
            <a:r>
              <a:rPr lang="ru-RU" dirty="0" smtClean="0"/>
              <a:t>адаптации ребенка.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24944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НИКОГДА  НЕ  ПУГАЙТЕ  РЕБЕНКА  ДЕТСКИМ  САДОМ! 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СОВЕРШЕННЫХ   ЛЮДЕЙ  НЕТ.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БУДЬТЕ  СНИСХОДИТЕЛЬНЫ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 ТЕРПИМЫ  К  ДРУГИМ.</a:t>
            </a:r>
            <a:endParaRPr lang="ru-RU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14313" y="415925"/>
            <a:ext cx="8715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привыкает к посещению детского сада в течении одного-двух месяцев.</a:t>
            </a:r>
          </a:p>
          <a:p>
            <a:pPr eaLnBrk="0" hangingPunct="0"/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Любая адаптация идет на двух уровнях:</a:t>
            </a:r>
          </a:p>
          <a:p>
            <a:pPr algn="ctr" eaLnBrk="0" hangingPunct="0"/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Физическом</a:t>
            </a:r>
          </a:p>
          <a:p>
            <a:pPr eaLnBrk="0" hangingPunct="0"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Психологическом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Барбарики_-_Барбарики_[что_такое_доброта]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909102" cy="206915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21531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уровне малышу надо привыкнуть: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новому режиму - определенному, заданному ритму жизни, новым нагрузкам ( необходимо сидеть, слушать, выполнять просьбы);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Необходимости самоограничений;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Невозможности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уединения;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Новой пище, новым помещениям и т.д.</a:t>
            </a:r>
          </a:p>
          <a:p>
            <a:pPr eaLnBrk="0" hangingPunct="0">
              <a:buFontTx/>
              <a:buChar char="•"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психологическом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уровне малышу стоит привыкнуть: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отсутствию значимого взрослого (мамы, папы и т.д.);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Необходимости в одиночку справляться со своими проблемами;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Большому количеству новых людей и необходимости с ними взаимодействовать;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Необходимости отстаивать свое личное пространство.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32" y="1811817"/>
            <a:ext cx="1992729" cy="202315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737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 поступлением ребенка в дошкольное учреждение</a:t>
            </a:r>
          </a:p>
          <a:p>
            <a:pPr algn="ctr"/>
            <a:r>
              <a:rPr lang="ru-RU" sz="2000" b="1" dirty="0" smtClean="0"/>
              <a:t>в его жизни происходит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386104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множество изменений</a:t>
            </a:r>
            <a:endParaRPr lang="ru-RU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3568" y="1844824"/>
            <a:ext cx="3523706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строгий режим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2564904"/>
            <a:ext cx="425868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отсутствие родителей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течении дня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3212976"/>
            <a:ext cx="3435349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новые требования к поведению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3933056"/>
            <a:ext cx="3960440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постоянный контакт со сверстниками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83568" y="4509120"/>
            <a:ext cx="5112568" cy="1525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новое помещение, таящее в себе много неизвестного, а значит, и опасного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3568" y="5661248"/>
            <a:ext cx="3435349" cy="916680"/>
          </a:xfrm>
          <a:prstGeom prst="rightArrow">
            <a:avLst>
              <a:gd name="adj1" fmla="val 55875"/>
              <a:gd name="adj2" fmla="val 54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другой стиль общения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012160" y="1844824"/>
            <a:ext cx="1152128" cy="4752528"/>
          </a:xfrm>
          <a:prstGeom prst="rightBrace">
            <a:avLst>
              <a:gd name="adj1" fmla="val 656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j00896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00808"/>
            <a:ext cx="18288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j02326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25144"/>
            <a:ext cx="1254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1876"/>
            <a:ext cx="274827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SCN2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07011" y="1187751"/>
            <a:ext cx="2808312" cy="210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88256" y="1340768"/>
            <a:ext cx="504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Все эти изменения обрушиваются на</a:t>
            </a:r>
          </a:p>
          <a:p>
            <a:pPr algn="ctr"/>
            <a:r>
              <a:rPr lang="ru-RU" sz="2000" dirty="0" smtClean="0"/>
              <a:t>ребенка </a:t>
            </a:r>
            <a:r>
              <a:rPr lang="ru-RU" sz="2000" u="sng" dirty="0" smtClean="0"/>
              <a:t>одновременно</a:t>
            </a:r>
            <a:r>
              <a:rPr lang="ru-RU" sz="2000" dirty="0" smtClean="0"/>
              <a:t>, создавая для него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439" y="2132856"/>
            <a:ext cx="5760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стрессовую  ситуацию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924944"/>
            <a:ext cx="3168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которая без специальной </a:t>
            </a:r>
          </a:p>
          <a:p>
            <a:pPr algn="ctr"/>
            <a:r>
              <a:rPr lang="ru-RU" sz="2000" dirty="0" smtClean="0"/>
              <a:t>организации может привести </a:t>
            </a:r>
          </a:p>
          <a:p>
            <a:pPr algn="ctr"/>
            <a:r>
              <a:rPr lang="ru-RU" sz="2000" b="1" u="sng" dirty="0" smtClean="0"/>
              <a:t>к  невротическим реакциям:</a:t>
            </a:r>
            <a:endParaRPr lang="ru-RU" sz="2000" b="1" u="sng" dirty="0"/>
          </a:p>
        </p:txBody>
      </p:sp>
      <p:sp>
        <p:nvSpPr>
          <p:cNvPr id="7" name="Прямоугольник 6"/>
          <p:cNvSpPr/>
          <p:nvPr/>
        </p:nvSpPr>
        <p:spPr>
          <a:xfrm rot="20901308">
            <a:off x="3527713" y="4412855"/>
            <a:ext cx="49141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капризы, страхи,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тказ от еды,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частые болезни…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Ребенок  должен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Приспособиться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 новым  условиям,  т.е.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0892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адаптироваться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SCN3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856" y="3861048"/>
            <a:ext cx="1875687" cy="250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3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2840" y="3872056"/>
            <a:ext cx="2665043" cy="222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2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005064"/>
            <a:ext cx="2664897" cy="199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59632" y="1242337"/>
            <a:ext cx="66967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Различают три степени адаптации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ебенка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к дошкольному учреждению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i="1" dirty="0" smtClean="0">
                <a:latin typeface="Georgia" pitchFamily="18" charset="0"/>
                <a:cs typeface="Times New Roman" pitchFamily="18" charset="0"/>
              </a:rPr>
              <a:t>1-16 </a:t>
            </a: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дней – </a:t>
            </a:r>
            <a:r>
              <a:rPr lang="ru-RU" b="1" i="1" dirty="0" smtClean="0">
                <a:solidFill>
                  <a:srgbClr val="009900"/>
                </a:solidFill>
                <a:latin typeface="Georgia" pitchFamily="18" charset="0"/>
                <a:cs typeface="Times New Roman" pitchFamily="18" charset="0"/>
              </a:rPr>
              <a:t>легкая адаптация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16-32 дней – </a:t>
            </a: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адаптация средней тяжести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- 32- 64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Times New Roman" pitchFamily="18" charset="0"/>
              </a:rPr>
              <a:t>дней тяжелая адаптация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" y="4581128"/>
            <a:ext cx="9065962" cy="198780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20486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dirty="0" smtClean="0"/>
              <a:t>Несформированность автономии ребенка и его матери ( эмоциональной, телесной, игровой)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Несформированность культурно-гигиенических навыков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Отсутствие в семье режима, совпадающего  с режимом детского сада</a:t>
            </a:r>
          </a:p>
          <a:p>
            <a:pPr algn="ctr"/>
            <a:r>
              <a:rPr lang="ru-RU" sz="2400" dirty="0" smtClean="0"/>
              <a:t>                  -Наличие у ребенка своеобразных привычек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               -Отсутствие опыта общения с незнакомыми людьми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Патология психического развития</a:t>
            </a:r>
            <a:endParaRPr lang="ru-RU" sz="2400" dirty="0"/>
          </a:p>
        </p:txBody>
      </p:sp>
      <p:pic>
        <p:nvPicPr>
          <p:cNvPr id="2050" name="Picture 2" descr="j022304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3240"/>
            <a:ext cx="4139952" cy="48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84333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ПРИЧИНЫ 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ТЯЖЕЛОЙ  АДАПТАЦИИ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1015</TotalTime>
  <Words>1171</Words>
  <Application>Microsoft Office PowerPoint</Application>
  <PresentationFormat>Экран (4:3)</PresentationFormat>
  <Paragraphs>207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ДОБРОЕ УТРО, МАЛЫШ!</vt:lpstr>
      <vt:lpstr> ТЫ УЖЕ БОЛЬШОЙ!   </vt:lpstr>
      <vt:lpstr>  Но! Как бы хорошо ни был малыш подготовлен к детскому садику, на первых порах ему будет трудно. В этот период нужно максимально бережно относиться к малышу. </vt:lpstr>
      <vt:lpstr>АДАПТАЦИЯ РЕБЕНКА К ДЕТСКОМУ САДУ: НИКАКОЙ ДОПОЛНИТЕЛЬНОЙ НАГРУЗКИ  В детском саду ребенок расходует много энергии, как эмоциональной, так и физической.  У него уже достаточно новых впечатлений.  </vt:lpstr>
      <vt:lpstr>Презентация PowerPoint</vt:lpstr>
      <vt:lpstr>     НЕ ПУГАЙТЕ САДИКОМ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Пользователь Windows</cp:lastModifiedBy>
  <cp:revision>145</cp:revision>
  <dcterms:created xsi:type="dcterms:W3CDTF">2012-10-19T19:10:28Z</dcterms:created>
  <dcterms:modified xsi:type="dcterms:W3CDTF">2020-12-20T12:54:02Z</dcterms:modified>
</cp:coreProperties>
</file>